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7" r:id="rId2"/>
    <p:sldId id="258" r:id="rId3"/>
    <p:sldId id="264" r:id="rId4"/>
    <p:sldId id="272" r:id="rId5"/>
    <p:sldId id="265" r:id="rId6"/>
    <p:sldId id="261" r:id="rId7"/>
    <p:sldId id="267" r:id="rId8"/>
    <p:sldId id="273" r:id="rId9"/>
    <p:sldId id="271"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ittany Sistrunk" initials="BS" lastIdx="1" clrIdx="0">
    <p:extLst>
      <p:ext uri="{19B8F6BF-5375-455C-9EA6-DF929625EA0E}">
        <p15:presenceInfo xmlns:p15="http://schemas.microsoft.com/office/powerpoint/2012/main" userId="S-1-5-21-1446271055-2294076819-2497763010-15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3" autoAdjust="0"/>
    <p:restoredTop sz="94660"/>
  </p:normalViewPr>
  <p:slideViewPr>
    <p:cSldViewPr snapToGrid="0">
      <p:cViewPr varScale="1">
        <p:scale>
          <a:sx n="54" d="100"/>
          <a:sy n="54" d="100"/>
        </p:scale>
        <p:origin x="22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138114-B7C0-43A9-B72B-85FCEAD51AC6}" type="datetimeFigureOut">
              <a:rPr lang="en-US" smtClean="0"/>
              <a:t>3/28/2022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125684-D9DB-43F1-B0F9-7C3F19905BF4}" type="slidenum">
              <a:rPr lang="en-US" smtClean="0"/>
              <a:t>‹#›</a:t>
            </a:fld>
            <a:endParaRPr lang="en-US"/>
          </a:p>
        </p:txBody>
      </p:sp>
    </p:spTree>
    <p:extLst>
      <p:ext uri="{BB962C8B-B14F-4D97-AF65-F5344CB8AC3E}">
        <p14:creationId xmlns:p14="http://schemas.microsoft.com/office/powerpoint/2010/main" val="4276821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DC16D-E1D5-40DA-A956-36EE08A55A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5CCC18-0849-4668-BD89-8E660520CB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2F153C-2F76-4CAD-A888-7B68D360EBEF}"/>
              </a:ext>
            </a:extLst>
          </p:cNvPr>
          <p:cNvSpPr>
            <a:spLocks noGrp="1"/>
          </p:cNvSpPr>
          <p:nvPr>
            <p:ph type="dt" sz="half" idx="10"/>
          </p:nvPr>
        </p:nvSpPr>
        <p:spPr/>
        <p:txBody>
          <a:bodyPr/>
          <a:lstStyle/>
          <a:p>
            <a:fld id="{81793559-D674-484E-9730-11A32CF87BF1}" type="datetimeFigureOut">
              <a:rPr lang="en-US" smtClean="0"/>
              <a:t>3/28/2022</a:t>
            </a:fld>
            <a:endParaRPr lang="en-US"/>
          </a:p>
        </p:txBody>
      </p:sp>
      <p:sp>
        <p:nvSpPr>
          <p:cNvPr id="5" name="Footer Placeholder 4">
            <a:extLst>
              <a:ext uri="{FF2B5EF4-FFF2-40B4-BE49-F238E27FC236}">
                <a16:creationId xmlns:a16="http://schemas.microsoft.com/office/drawing/2014/main" id="{8924C6DA-11ED-41D1-9D55-5D907A3D76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049C17-E68C-461E-B008-8F2751DEF8EA}"/>
              </a:ext>
            </a:extLst>
          </p:cNvPr>
          <p:cNvSpPr>
            <a:spLocks noGrp="1"/>
          </p:cNvSpPr>
          <p:nvPr>
            <p:ph type="sldNum" sz="quarter" idx="12"/>
          </p:nvPr>
        </p:nvSpPr>
        <p:spPr/>
        <p:txBody>
          <a:bodyPr/>
          <a:lstStyle/>
          <a:p>
            <a:fld id="{6253D1DC-9AA4-4558-8E51-F1D12CFFF7B6}" type="slidenum">
              <a:rPr lang="en-US" smtClean="0"/>
              <a:t>‹#›</a:t>
            </a:fld>
            <a:endParaRPr lang="en-US"/>
          </a:p>
        </p:txBody>
      </p:sp>
      <p:pic>
        <p:nvPicPr>
          <p:cNvPr id="8" name="Picture 7">
            <a:extLst>
              <a:ext uri="{FF2B5EF4-FFF2-40B4-BE49-F238E27FC236}">
                <a16:creationId xmlns:a16="http://schemas.microsoft.com/office/drawing/2014/main" id="{35B09F42-9EAE-4CD6-B194-77F40F81A6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858784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936DE-0CE8-4275-9B88-AC56793DC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98B933-147A-438D-93B1-68586F879A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B8D158-11D2-45E9-9364-506FFA9128A9}"/>
              </a:ext>
            </a:extLst>
          </p:cNvPr>
          <p:cNvSpPr>
            <a:spLocks noGrp="1"/>
          </p:cNvSpPr>
          <p:nvPr>
            <p:ph type="dt" sz="half" idx="10"/>
          </p:nvPr>
        </p:nvSpPr>
        <p:spPr/>
        <p:txBody>
          <a:bodyPr/>
          <a:lstStyle/>
          <a:p>
            <a:fld id="{81793559-D674-484E-9730-11A32CF87BF1}" type="datetimeFigureOut">
              <a:rPr lang="en-US" smtClean="0"/>
              <a:t>3/28/2022</a:t>
            </a:fld>
            <a:endParaRPr lang="en-US"/>
          </a:p>
        </p:txBody>
      </p:sp>
      <p:sp>
        <p:nvSpPr>
          <p:cNvPr id="5" name="Footer Placeholder 4">
            <a:extLst>
              <a:ext uri="{FF2B5EF4-FFF2-40B4-BE49-F238E27FC236}">
                <a16:creationId xmlns:a16="http://schemas.microsoft.com/office/drawing/2014/main" id="{2C07BBA2-25ED-43AE-8A86-A1C5DFC88E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EFA462-4DD4-4058-940B-E58C538FA2C4}"/>
              </a:ext>
            </a:extLst>
          </p:cNvPr>
          <p:cNvSpPr>
            <a:spLocks noGrp="1"/>
          </p:cNvSpPr>
          <p:nvPr>
            <p:ph type="sldNum" sz="quarter" idx="12"/>
          </p:nvPr>
        </p:nvSpPr>
        <p:spPr/>
        <p:txBody>
          <a:bodyPr/>
          <a:lstStyle/>
          <a:p>
            <a:fld id="{6253D1DC-9AA4-4558-8E51-F1D12CFFF7B6}" type="slidenum">
              <a:rPr lang="en-US" smtClean="0"/>
              <a:t>‹#›</a:t>
            </a:fld>
            <a:endParaRPr lang="en-US"/>
          </a:p>
        </p:txBody>
      </p:sp>
      <p:pic>
        <p:nvPicPr>
          <p:cNvPr id="8" name="Picture 7">
            <a:extLst>
              <a:ext uri="{FF2B5EF4-FFF2-40B4-BE49-F238E27FC236}">
                <a16:creationId xmlns:a16="http://schemas.microsoft.com/office/drawing/2014/main" id="{3823BD99-CF69-406B-90ED-C66C9CA53AC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212752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B3A1A9-1E18-4B74-BC7D-498223D8ED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EDA76F-4B64-49A1-ACAD-D940CD5A0D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71E7BC-32CE-4C20-B690-87D424E785EF}"/>
              </a:ext>
            </a:extLst>
          </p:cNvPr>
          <p:cNvSpPr>
            <a:spLocks noGrp="1"/>
          </p:cNvSpPr>
          <p:nvPr>
            <p:ph type="dt" sz="half" idx="10"/>
          </p:nvPr>
        </p:nvSpPr>
        <p:spPr/>
        <p:txBody>
          <a:bodyPr/>
          <a:lstStyle/>
          <a:p>
            <a:fld id="{81793559-D674-484E-9730-11A32CF87BF1}" type="datetimeFigureOut">
              <a:rPr lang="en-US" smtClean="0"/>
              <a:t>3/28/2022</a:t>
            </a:fld>
            <a:endParaRPr lang="en-US"/>
          </a:p>
        </p:txBody>
      </p:sp>
      <p:sp>
        <p:nvSpPr>
          <p:cNvPr id="5" name="Footer Placeholder 4">
            <a:extLst>
              <a:ext uri="{FF2B5EF4-FFF2-40B4-BE49-F238E27FC236}">
                <a16:creationId xmlns:a16="http://schemas.microsoft.com/office/drawing/2014/main" id="{D28254F6-7F68-4BE5-937C-2B59003569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E6B311-44BA-4DD9-B6EB-8BB1FF5A9581}"/>
              </a:ext>
            </a:extLst>
          </p:cNvPr>
          <p:cNvSpPr>
            <a:spLocks noGrp="1"/>
          </p:cNvSpPr>
          <p:nvPr>
            <p:ph type="sldNum" sz="quarter" idx="12"/>
          </p:nvPr>
        </p:nvSpPr>
        <p:spPr/>
        <p:txBody>
          <a:bodyPr/>
          <a:lstStyle/>
          <a:p>
            <a:fld id="{6253D1DC-9AA4-4558-8E51-F1D12CFFF7B6}" type="slidenum">
              <a:rPr lang="en-US" smtClean="0"/>
              <a:t>‹#›</a:t>
            </a:fld>
            <a:endParaRPr lang="en-US"/>
          </a:p>
        </p:txBody>
      </p:sp>
      <p:pic>
        <p:nvPicPr>
          <p:cNvPr id="8" name="Picture 7">
            <a:extLst>
              <a:ext uri="{FF2B5EF4-FFF2-40B4-BE49-F238E27FC236}">
                <a16:creationId xmlns:a16="http://schemas.microsoft.com/office/drawing/2014/main" id="{E83E878C-1D3F-4C3F-8761-28A4D8B0ED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2222308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50035-F8F9-42BE-935B-A498EB7B0A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1C7609-1F8C-441D-90DD-F47D92E606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C044D5-C708-4663-AF2E-87A09E399D8B}"/>
              </a:ext>
            </a:extLst>
          </p:cNvPr>
          <p:cNvSpPr>
            <a:spLocks noGrp="1"/>
          </p:cNvSpPr>
          <p:nvPr>
            <p:ph type="dt" sz="half" idx="10"/>
          </p:nvPr>
        </p:nvSpPr>
        <p:spPr/>
        <p:txBody>
          <a:bodyPr/>
          <a:lstStyle/>
          <a:p>
            <a:fld id="{81793559-D674-484E-9730-11A32CF87BF1}" type="datetimeFigureOut">
              <a:rPr lang="en-US" smtClean="0"/>
              <a:t>3/28/2022</a:t>
            </a:fld>
            <a:endParaRPr lang="en-US"/>
          </a:p>
        </p:txBody>
      </p:sp>
      <p:sp>
        <p:nvSpPr>
          <p:cNvPr id="5" name="Footer Placeholder 4">
            <a:extLst>
              <a:ext uri="{FF2B5EF4-FFF2-40B4-BE49-F238E27FC236}">
                <a16:creationId xmlns:a16="http://schemas.microsoft.com/office/drawing/2014/main" id="{E53A2807-AEC4-4740-AC1D-CFED8541CA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985BD9-449B-4474-ABB3-B21AF624B266}"/>
              </a:ext>
            </a:extLst>
          </p:cNvPr>
          <p:cNvSpPr>
            <a:spLocks noGrp="1"/>
          </p:cNvSpPr>
          <p:nvPr>
            <p:ph type="sldNum" sz="quarter" idx="12"/>
          </p:nvPr>
        </p:nvSpPr>
        <p:spPr/>
        <p:txBody>
          <a:bodyPr/>
          <a:lstStyle/>
          <a:p>
            <a:fld id="{6253D1DC-9AA4-4558-8E51-F1D12CFFF7B6}" type="slidenum">
              <a:rPr lang="en-US" smtClean="0"/>
              <a:t>‹#›</a:t>
            </a:fld>
            <a:endParaRPr lang="en-US"/>
          </a:p>
        </p:txBody>
      </p:sp>
      <p:pic>
        <p:nvPicPr>
          <p:cNvPr id="8" name="Picture 7">
            <a:extLst>
              <a:ext uri="{FF2B5EF4-FFF2-40B4-BE49-F238E27FC236}">
                <a16:creationId xmlns:a16="http://schemas.microsoft.com/office/drawing/2014/main" id="{87EE0418-AFEC-4777-83F5-EA458E0C1EE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1864321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87F6A-AF4F-48EC-9AE0-CDF90C5CD8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B6702F-A71D-4A9C-8F04-A53AFF8C81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DC5F03-1312-4DB5-B819-E75A10883212}"/>
              </a:ext>
            </a:extLst>
          </p:cNvPr>
          <p:cNvSpPr>
            <a:spLocks noGrp="1"/>
          </p:cNvSpPr>
          <p:nvPr>
            <p:ph type="dt" sz="half" idx="10"/>
          </p:nvPr>
        </p:nvSpPr>
        <p:spPr/>
        <p:txBody>
          <a:bodyPr/>
          <a:lstStyle/>
          <a:p>
            <a:fld id="{81793559-D674-484E-9730-11A32CF87BF1}" type="datetimeFigureOut">
              <a:rPr lang="en-US" smtClean="0"/>
              <a:t>3/28/2022</a:t>
            </a:fld>
            <a:endParaRPr lang="en-US"/>
          </a:p>
        </p:txBody>
      </p:sp>
      <p:sp>
        <p:nvSpPr>
          <p:cNvPr id="5" name="Footer Placeholder 4">
            <a:extLst>
              <a:ext uri="{FF2B5EF4-FFF2-40B4-BE49-F238E27FC236}">
                <a16:creationId xmlns:a16="http://schemas.microsoft.com/office/drawing/2014/main" id="{ED36E648-D95C-4A8C-A6D4-187200360D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5A6231-945B-477F-9685-3B14B399848A}"/>
              </a:ext>
            </a:extLst>
          </p:cNvPr>
          <p:cNvSpPr>
            <a:spLocks noGrp="1"/>
          </p:cNvSpPr>
          <p:nvPr>
            <p:ph type="sldNum" sz="quarter" idx="12"/>
          </p:nvPr>
        </p:nvSpPr>
        <p:spPr/>
        <p:txBody>
          <a:bodyPr/>
          <a:lstStyle/>
          <a:p>
            <a:fld id="{6253D1DC-9AA4-4558-8E51-F1D12CFFF7B6}" type="slidenum">
              <a:rPr lang="en-US" smtClean="0"/>
              <a:t>‹#›</a:t>
            </a:fld>
            <a:endParaRPr lang="en-US"/>
          </a:p>
        </p:txBody>
      </p:sp>
      <p:pic>
        <p:nvPicPr>
          <p:cNvPr id="8" name="Picture 7">
            <a:extLst>
              <a:ext uri="{FF2B5EF4-FFF2-40B4-BE49-F238E27FC236}">
                <a16:creationId xmlns:a16="http://schemas.microsoft.com/office/drawing/2014/main" id="{CB044FB5-341D-4242-B9D3-2C22346D15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4011863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CB204-9F15-4B89-8B19-1BC8C17EF1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444AD9-3CE9-446C-98A4-5194CA72BC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C832CF-483C-461A-A72C-D43AB23D0D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3D844C-A754-4AD9-90EE-EB2E314A360E}"/>
              </a:ext>
            </a:extLst>
          </p:cNvPr>
          <p:cNvSpPr>
            <a:spLocks noGrp="1"/>
          </p:cNvSpPr>
          <p:nvPr>
            <p:ph type="dt" sz="half" idx="10"/>
          </p:nvPr>
        </p:nvSpPr>
        <p:spPr/>
        <p:txBody>
          <a:bodyPr/>
          <a:lstStyle/>
          <a:p>
            <a:fld id="{81793559-D674-484E-9730-11A32CF87BF1}" type="datetimeFigureOut">
              <a:rPr lang="en-US" smtClean="0"/>
              <a:t>3/28/2022</a:t>
            </a:fld>
            <a:endParaRPr lang="en-US"/>
          </a:p>
        </p:txBody>
      </p:sp>
      <p:sp>
        <p:nvSpPr>
          <p:cNvPr id="6" name="Footer Placeholder 5">
            <a:extLst>
              <a:ext uri="{FF2B5EF4-FFF2-40B4-BE49-F238E27FC236}">
                <a16:creationId xmlns:a16="http://schemas.microsoft.com/office/drawing/2014/main" id="{12529FC4-5CE7-440F-8EB9-45BE70B194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68FB79-6BC2-4462-9810-23DED909BA16}"/>
              </a:ext>
            </a:extLst>
          </p:cNvPr>
          <p:cNvSpPr>
            <a:spLocks noGrp="1"/>
          </p:cNvSpPr>
          <p:nvPr>
            <p:ph type="sldNum" sz="quarter" idx="12"/>
          </p:nvPr>
        </p:nvSpPr>
        <p:spPr/>
        <p:txBody>
          <a:bodyPr/>
          <a:lstStyle/>
          <a:p>
            <a:fld id="{6253D1DC-9AA4-4558-8E51-F1D12CFFF7B6}" type="slidenum">
              <a:rPr lang="en-US" smtClean="0"/>
              <a:t>‹#›</a:t>
            </a:fld>
            <a:endParaRPr lang="en-US"/>
          </a:p>
        </p:txBody>
      </p:sp>
      <p:pic>
        <p:nvPicPr>
          <p:cNvPr id="9" name="Picture 8">
            <a:extLst>
              <a:ext uri="{FF2B5EF4-FFF2-40B4-BE49-F238E27FC236}">
                <a16:creationId xmlns:a16="http://schemas.microsoft.com/office/drawing/2014/main" id="{A0AF21FB-70C0-43E2-932A-A1A5797CB73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3045081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B591E-CCC0-4BD1-A74D-2B89423AD9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FF1364-67AC-4227-AB0F-BFDA26B239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0B947F-AC76-41E0-A844-46587E9865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6382F6-74BD-48A0-AAF1-CF1869B60A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42E124-C341-4007-A0C3-BF9920A722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BA1E8-F206-4900-8E3F-F762AFF335EC}"/>
              </a:ext>
            </a:extLst>
          </p:cNvPr>
          <p:cNvSpPr>
            <a:spLocks noGrp="1"/>
          </p:cNvSpPr>
          <p:nvPr>
            <p:ph type="dt" sz="half" idx="10"/>
          </p:nvPr>
        </p:nvSpPr>
        <p:spPr/>
        <p:txBody>
          <a:bodyPr/>
          <a:lstStyle/>
          <a:p>
            <a:fld id="{81793559-D674-484E-9730-11A32CF87BF1}" type="datetimeFigureOut">
              <a:rPr lang="en-US" smtClean="0"/>
              <a:t>3/28/2022</a:t>
            </a:fld>
            <a:endParaRPr lang="en-US"/>
          </a:p>
        </p:txBody>
      </p:sp>
      <p:sp>
        <p:nvSpPr>
          <p:cNvPr id="8" name="Footer Placeholder 7">
            <a:extLst>
              <a:ext uri="{FF2B5EF4-FFF2-40B4-BE49-F238E27FC236}">
                <a16:creationId xmlns:a16="http://schemas.microsoft.com/office/drawing/2014/main" id="{6EECE205-CAC7-436B-AEE5-1E0E0BADC5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F533D2-F815-4BC7-B3A0-BB7CCE16D0C2}"/>
              </a:ext>
            </a:extLst>
          </p:cNvPr>
          <p:cNvSpPr>
            <a:spLocks noGrp="1"/>
          </p:cNvSpPr>
          <p:nvPr>
            <p:ph type="sldNum" sz="quarter" idx="12"/>
          </p:nvPr>
        </p:nvSpPr>
        <p:spPr/>
        <p:txBody>
          <a:bodyPr/>
          <a:lstStyle/>
          <a:p>
            <a:fld id="{6253D1DC-9AA4-4558-8E51-F1D12CFFF7B6}" type="slidenum">
              <a:rPr lang="en-US" smtClean="0"/>
              <a:t>‹#›</a:t>
            </a:fld>
            <a:endParaRPr lang="en-US"/>
          </a:p>
        </p:txBody>
      </p:sp>
      <p:pic>
        <p:nvPicPr>
          <p:cNvPr id="11" name="Picture 10">
            <a:extLst>
              <a:ext uri="{FF2B5EF4-FFF2-40B4-BE49-F238E27FC236}">
                <a16:creationId xmlns:a16="http://schemas.microsoft.com/office/drawing/2014/main" id="{9B62F19B-1A34-4D30-B320-A8454135AB3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857948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CCDC4-0A65-453B-96BB-572B16DA09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562D7D-BE01-46AA-9E0B-CD4C00AA5F69}"/>
              </a:ext>
            </a:extLst>
          </p:cNvPr>
          <p:cNvSpPr>
            <a:spLocks noGrp="1"/>
          </p:cNvSpPr>
          <p:nvPr>
            <p:ph type="dt" sz="half" idx="10"/>
          </p:nvPr>
        </p:nvSpPr>
        <p:spPr/>
        <p:txBody>
          <a:bodyPr/>
          <a:lstStyle/>
          <a:p>
            <a:fld id="{81793559-D674-484E-9730-11A32CF87BF1}" type="datetimeFigureOut">
              <a:rPr lang="en-US" smtClean="0"/>
              <a:t>3/28/2022</a:t>
            </a:fld>
            <a:endParaRPr lang="en-US"/>
          </a:p>
        </p:txBody>
      </p:sp>
      <p:sp>
        <p:nvSpPr>
          <p:cNvPr id="4" name="Footer Placeholder 3">
            <a:extLst>
              <a:ext uri="{FF2B5EF4-FFF2-40B4-BE49-F238E27FC236}">
                <a16:creationId xmlns:a16="http://schemas.microsoft.com/office/drawing/2014/main" id="{A665C1B5-7F09-4CD4-939E-C1E5A11E61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767AEF-7B7A-43F2-8744-B43EEAEA7753}"/>
              </a:ext>
            </a:extLst>
          </p:cNvPr>
          <p:cNvSpPr>
            <a:spLocks noGrp="1"/>
          </p:cNvSpPr>
          <p:nvPr>
            <p:ph type="sldNum" sz="quarter" idx="12"/>
          </p:nvPr>
        </p:nvSpPr>
        <p:spPr/>
        <p:txBody>
          <a:bodyPr/>
          <a:lstStyle/>
          <a:p>
            <a:fld id="{6253D1DC-9AA4-4558-8E51-F1D12CFFF7B6}" type="slidenum">
              <a:rPr lang="en-US" smtClean="0"/>
              <a:t>‹#›</a:t>
            </a:fld>
            <a:endParaRPr lang="en-US"/>
          </a:p>
        </p:txBody>
      </p:sp>
      <p:pic>
        <p:nvPicPr>
          <p:cNvPr id="7" name="Picture 6">
            <a:extLst>
              <a:ext uri="{FF2B5EF4-FFF2-40B4-BE49-F238E27FC236}">
                <a16:creationId xmlns:a16="http://schemas.microsoft.com/office/drawing/2014/main" id="{9BF830C3-86E6-4249-9612-E4651A80F4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3697553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B744D2-8919-4794-893B-9A22466F8F0E}"/>
              </a:ext>
            </a:extLst>
          </p:cNvPr>
          <p:cNvSpPr>
            <a:spLocks noGrp="1"/>
          </p:cNvSpPr>
          <p:nvPr>
            <p:ph type="dt" sz="half" idx="10"/>
          </p:nvPr>
        </p:nvSpPr>
        <p:spPr/>
        <p:txBody>
          <a:bodyPr/>
          <a:lstStyle/>
          <a:p>
            <a:fld id="{81793559-D674-484E-9730-11A32CF87BF1}" type="datetimeFigureOut">
              <a:rPr lang="en-US" smtClean="0"/>
              <a:t>3/28/2022</a:t>
            </a:fld>
            <a:endParaRPr lang="en-US"/>
          </a:p>
        </p:txBody>
      </p:sp>
      <p:sp>
        <p:nvSpPr>
          <p:cNvPr id="3" name="Footer Placeholder 2">
            <a:extLst>
              <a:ext uri="{FF2B5EF4-FFF2-40B4-BE49-F238E27FC236}">
                <a16:creationId xmlns:a16="http://schemas.microsoft.com/office/drawing/2014/main" id="{40DBF57B-86C8-4BE0-A229-0D20E03EA2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7F29A8-44D0-41CE-B420-D994F7E5C951}"/>
              </a:ext>
            </a:extLst>
          </p:cNvPr>
          <p:cNvSpPr>
            <a:spLocks noGrp="1"/>
          </p:cNvSpPr>
          <p:nvPr>
            <p:ph type="sldNum" sz="quarter" idx="12"/>
          </p:nvPr>
        </p:nvSpPr>
        <p:spPr/>
        <p:txBody>
          <a:bodyPr/>
          <a:lstStyle/>
          <a:p>
            <a:fld id="{6253D1DC-9AA4-4558-8E51-F1D12CFFF7B6}" type="slidenum">
              <a:rPr lang="en-US" smtClean="0"/>
              <a:t>‹#›</a:t>
            </a:fld>
            <a:endParaRPr lang="en-US"/>
          </a:p>
        </p:txBody>
      </p:sp>
      <p:pic>
        <p:nvPicPr>
          <p:cNvPr id="5" name="Picture 4">
            <a:extLst>
              <a:ext uri="{FF2B5EF4-FFF2-40B4-BE49-F238E27FC236}">
                <a16:creationId xmlns:a16="http://schemas.microsoft.com/office/drawing/2014/main" id="{1907481C-C141-491C-9A51-251EE90661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2810497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3B80F-0ADB-4CCD-8C06-397A129F39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7F6223-D142-4EAD-911B-EC713AD351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554C8B-F116-4790-B24C-F0CF1C3DB0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C6193B-5725-4579-8C57-68CCFA743D66}"/>
              </a:ext>
            </a:extLst>
          </p:cNvPr>
          <p:cNvSpPr>
            <a:spLocks noGrp="1"/>
          </p:cNvSpPr>
          <p:nvPr>
            <p:ph type="dt" sz="half" idx="10"/>
          </p:nvPr>
        </p:nvSpPr>
        <p:spPr/>
        <p:txBody>
          <a:bodyPr/>
          <a:lstStyle/>
          <a:p>
            <a:fld id="{81793559-D674-484E-9730-11A32CF87BF1}" type="datetimeFigureOut">
              <a:rPr lang="en-US" smtClean="0"/>
              <a:t>3/28/2022</a:t>
            </a:fld>
            <a:endParaRPr lang="en-US"/>
          </a:p>
        </p:txBody>
      </p:sp>
      <p:sp>
        <p:nvSpPr>
          <p:cNvPr id="6" name="Footer Placeholder 5">
            <a:extLst>
              <a:ext uri="{FF2B5EF4-FFF2-40B4-BE49-F238E27FC236}">
                <a16:creationId xmlns:a16="http://schemas.microsoft.com/office/drawing/2014/main" id="{42B8096D-7A86-4527-8362-E335DD48CD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53838-374F-4DD4-BD26-3F93758BA4F0}"/>
              </a:ext>
            </a:extLst>
          </p:cNvPr>
          <p:cNvSpPr>
            <a:spLocks noGrp="1"/>
          </p:cNvSpPr>
          <p:nvPr>
            <p:ph type="sldNum" sz="quarter" idx="12"/>
          </p:nvPr>
        </p:nvSpPr>
        <p:spPr/>
        <p:txBody>
          <a:bodyPr/>
          <a:lstStyle/>
          <a:p>
            <a:fld id="{6253D1DC-9AA4-4558-8E51-F1D12CFFF7B6}" type="slidenum">
              <a:rPr lang="en-US" smtClean="0"/>
              <a:t>‹#›</a:t>
            </a:fld>
            <a:endParaRPr lang="en-US"/>
          </a:p>
        </p:txBody>
      </p:sp>
      <p:pic>
        <p:nvPicPr>
          <p:cNvPr id="9" name="Picture 8">
            <a:extLst>
              <a:ext uri="{FF2B5EF4-FFF2-40B4-BE49-F238E27FC236}">
                <a16:creationId xmlns:a16="http://schemas.microsoft.com/office/drawing/2014/main" id="{142EC14F-83CA-4AEA-B5AD-C3B015E9AC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3667290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4463B-D0E5-497F-9C98-737ED89D26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F3D6F2-4DBE-489D-B249-140BF54B9F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148993-5C38-4478-BC12-A2EAAA5BDC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C0F0F0-8057-42D9-8242-497A130969DC}"/>
              </a:ext>
            </a:extLst>
          </p:cNvPr>
          <p:cNvSpPr>
            <a:spLocks noGrp="1"/>
          </p:cNvSpPr>
          <p:nvPr>
            <p:ph type="dt" sz="half" idx="10"/>
          </p:nvPr>
        </p:nvSpPr>
        <p:spPr/>
        <p:txBody>
          <a:bodyPr/>
          <a:lstStyle/>
          <a:p>
            <a:fld id="{81793559-D674-484E-9730-11A32CF87BF1}" type="datetimeFigureOut">
              <a:rPr lang="en-US" smtClean="0"/>
              <a:t>3/28/2022</a:t>
            </a:fld>
            <a:endParaRPr lang="en-US"/>
          </a:p>
        </p:txBody>
      </p:sp>
      <p:sp>
        <p:nvSpPr>
          <p:cNvPr id="6" name="Footer Placeholder 5">
            <a:extLst>
              <a:ext uri="{FF2B5EF4-FFF2-40B4-BE49-F238E27FC236}">
                <a16:creationId xmlns:a16="http://schemas.microsoft.com/office/drawing/2014/main" id="{ACD79CD1-9A56-462A-988C-3A890E3AC4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69D88-6A76-47AB-B37E-01C16ACFAB06}"/>
              </a:ext>
            </a:extLst>
          </p:cNvPr>
          <p:cNvSpPr>
            <a:spLocks noGrp="1"/>
          </p:cNvSpPr>
          <p:nvPr>
            <p:ph type="sldNum" sz="quarter" idx="12"/>
          </p:nvPr>
        </p:nvSpPr>
        <p:spPr/>
        <p:txBody>
          <a:bodyPr/>
          <a:lstStyle/>
          <a:p>
            <a:fld id="{6253D1DC-9AA4-4558-8E51-F1D12CFFF7B6}" type="slidenum">
              <a:rPr lang="en-US" smtClean="0"/>
              <a:t>‹#›</a:t>
            </a:fld>
            <a:endParaRPr lang="en-US"/>
          </a:p>
        </p:txBody>
      </p:sp>
      <p:pic>
        <p:nvPicPr>
          <p:cNvPr id="9" name="Picture 8">
            <a:extLst>
              <a:ext uri="{FF2B5EF4-FFF2-40B4-BE49-F238E27FC236}">
                <a16:creationId xmlns:a16="http://schemas.microsoft.com/office/drawing/2014/main" id="{B288D30A-2447-460A-9CFB-1DDE7C8D2DA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1255302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AA020A-67DF-4726-BDAC-5BF5157B88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D1CB18-BEC2-4EE4-B859-B049F592FA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1068C15-C15A-41E3-B476-714AB02D44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793559-D674-484E-9730-11A32CF87BF1}" type="datetimeFigureOut">
              <a:rPr lang="en-US" smtClean="0"/>
              <a:t>3/28/2022</a:t>
            </a:fld>
            <a:endParaRPr lang="en-US"/>
          </a:p>
        </p:txBody>
      </p:sp>
      <p:sp>
        <p:nvSpPr>
          <p:cNvPr id="5" name="Footer Placeholder 4">
            <a:extLst>
              <a:ext uri="{FF2B5EF4-FFF2-40B4-BE49-F238E27FC236}">
                <a16:creationId xmlns:a16="http://schemas.microsoft.com/office/drawing/2014/main" id="{9464DA19-C244-4228-9C67-25CEE3EFCA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0DC6D5-8230-4475-885C-624EE6CB69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53D1DC-9AA4-4558-8E51-F1D12CFFF7B6}" type="slidenum">
              <a:rPr lang="en-US" smtClean="0"/>
              <a:t>‹#›</a:t>
            </a:fld>
            <a:endParaRPr lang="en-US"/>
          </a:p>
        </p:txBody>
      </p:sp>
      <p:sp>
        <p:nvSpPr>
          <p:cNvPr id="7" name="TextBox 6">
            <a:extLst>
              <a:ext uri="{FF2B5EF4-FFF2-40B4-BE49-F238E27FC236}">
                <a16:creationId xmlns:a16="http://schemas.microsoft.com/office/drawing/2014/main" id="{4FC4A08A-D4CF-4273-8FB8-B3BAAD7449D9}"/>
              </a:ext>
            </a:extLst>
          </p:cNvPr>
          <p:cNvSpPr txBox="1"/>
          <p:nvPr userDrawn="1"/>
        </p:nvSpPr>
        <p:spPr>
          <a:xfrm>
            <a:off x="838201" y="36769"/>
            <a:ext cx="10683240" cy="338554"/>
          </a:xfrm>
          <a:prstGeom prst="rect">
            <a:avLst/>
          </a:prstGeom>
          <a:noFill/>
        </p:spPr>
        <p:txBody>
          <a:bodyPr wrap="square" rtlCol="0">
            <a:spAutoFit/>
          </a:bodyPr>
          <a:lstStyle/>
          <a:p>
            <a:r>
              <a:rPr lang="en-US" sz="1600" i="1" dirty="0"/>
              <a:t>Mississippi’s Annual Affordable Housing Conference 2022		 			   </a:t>
            </a:r>
            <a:r>
              <a:rPr lang="en-US" sz="1600" b="0" i="0" dirty="0"/>
              <a:t>CHEERS TO 30 YEARS!</a:t>
            </a:r>
          </a:p>
        </p:txBody>
      </p:sp>
    </p:spTree>
    <p:extLst>
      <p:ext uri="{BB962C8B-B14F-4D97-AF65-F5344CB8AC3E}">
        <p14:creationId xmlns:p14="http://schemas.microsoft.com/office/powerpoint/2010/main" val="1680515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38E5CB-26C9-47FF-BD8E-57B66942BE96}"/>
              </a:ext>
            </a:extLst>
          </p:cNvPr>
          <p:cNvSpPr/>
          <p:nvPr/>
        </p:nvSpPr>
        <p:spPr>
          <a:xfrm>
            <a:off x="-1" y="-1"/>
            <a:ext cx="1787857"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556BF44-BB58-41BD-BFF3-D5A00474FDF6}"/>
              </a:ext>
            </a:extLst>
          </p:cNvPr>
          <p:cNvSpPr/>
          <p:nvPr/>
        </p:nvSpPr>
        <p:spPr>
          <a:xfrm>
            <a:off x="0" y="0"/>
            <a:ext cx="12192000" cy="7715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picture containing animal, doughnut, donut, sitting&#10;&#10;Description automatically generated">
            <a:extLst>
              <a:ext uri="{FF2B5EF4-FFF2-40B4-BE49-F238E27FC236}">
                <a16:creationId xmlns:a16="http://schemas.microsoft.com/office/drawing/2014/main" id="{3F420E17-49CF-4189-B025-C9A7B27C8497}"/>
              </a:ext>
            </a:extLst>
          </p:cNvPr>
          <p:cNvPicPr>
            <a:picLocks noChangeAspect="1"/>
          </p:cNvPicPr>
          <p:nvPr/>
        </p:nvPicPr>
        <p:blipFill rotWithShape="1">
          <a:blip r:embed="rId2">
            <a:alphaModFix amt="85000"/>
            <a:extLst>
              <a:ext uri="{28A0092B-C50C-407E-A947-70E740481C1C}">
                <a14:useLocalDpi xmlns:a14="http://schemas.microsoft.com/office/drawing/2010/main" val="0"/>
              </a:ext>
            </a:extLst>
          </a:blip>
          <a:srcRect l="32041" t="24548" r="1831" b="16852"/>
          <a:stretch/>
        </p:blipFill>
        <p:spPr>
          <a:xfrm>
            <a:off x="0" y="0"/>
            <a:ext cx="5931761" cy="6858000"/>
          </a:xfrm>
          <a:prstGeom prst="rect">
            <a:avLst/>
          </a:prstGeom>
        </p:spPr>
      </p:pic>
      <p:sp>
        <p:nvSpPr>
          <p:cNvPr id="4" name="TextBox 3">
            <a:extLst>
              <a:ext uri="{FF2B5EF4-FFF2-40B4-BE49-F238E27FC236}">
                <a16:creationId xmlns:a16="http://schemas.microsoft.com/office/drawing/2014/main" id="{403A0880-1DD1-43C5-A732-1614FD829012}"/>
              </a:ext>
            </a:extLst>
          </p:cNvPr>
          <p:cNvSpPr txBox="1"/>
          <p:nvPr/>
        </p:nvSpPr>
        <p:spPr>
          <a:xfrm>
            <a:off x="4924425" y="198594"/>
            <a:ext cx="7019925" cy="492443"/>
          </a:xfrm>
          <a:prstGeom prst="rect">
            <a:avLst/>
          </a:prstGeom>
          <a:noFill/>
        </p:spPr>
        <p:txBody>
          <a:bodyPr wrap="square" rtlCol="0">
            <a:spAutoFit/>
          </a:bodyPr>
          <a:lstStyle/>
          <a:p>
            <a:pPr algn="r"/>
            <a:r>
              <a:rPr lang="en-US" sz="2600" i="1" dirty="0"/>
              <a:t>Mississippi’s Annual Affordable Housing Conference 2022</a:t>
            </a:r>
          </a:p>
        </p:txBody>
      </p:sp>
      <p:sp>
        <p:nvSpPr>
          <p:cNvPr id="5" name="TextBox 4">
            <a:extLst>
              <a:ext uri="{FF2B5EF4-FFF2-40B4-BE49-F238E27FC236}">
                <a16:creationId xmlns:a16="http://schemas.microsoft.com/office/drawing/2014/main" id="{8E04DA6D-EEBE-4887-B9D5-399DB1610374}"/>
              </a:ext>
            </a:extLst>
          </p:cNvPr>
          <p:cNvSpPr txBox="1"/>
          <p:nvPr/>
        </p:nvSpPr>
        <p:spPr>
          <a:xfrm>
            <a:off x="5434947" y="945350"/>
            <a:ext cx="6757053" cy="2554545"/>
          </a:xfrm>
          <a:prstGeom prst="rect">
            <a:avLst/>
          </a:prstGeom>
          <a:noFill/>
        </p:spPr>
        <p:txBody>
          <a:bodyPr wrap="square" rtlCol="0">
            <a:spAutoFit/>
          </a:bodyPr>
          <a:lstStyle/>
          <a:p>
            <a:pPr algn="ctr"/>
            <a:r>
              <a:rPr lang="en-US" sz="8000" b="1" dirty="0"/>
              <a:t>CHEERS TO 30 YEARS!</a:t>
            </a:r>
          </a:p>
        </p:txBody>
      </p:sp>
      <p:pic>
        <p:nvPicPr>
          <p:cNvPr id="7" name="Picture 6" descr="A picture containing drawing&#10;&#10;Description automatically generated">
            <a:extLst>
              <a:ext uri="{FF2B5EF4-FFF2-40B4-BE49-F238E27FC236}">
                <a16:creationId xmlns:a16="http://schemas.microsoft.com/office/drawing/2014/main" id="{00D975A5-7B50-40B1-A471-0A7F85FFBA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0710" y="5863113"/>
            <a:ext cx="1571628" cy="628651"/>
          </a:xfrm>
          <a:prstGeom prst="rect">
            <a:avLst/>
          </a:prstGeom>
        </p:spPr>
      </p:pic>
      <p:sp>
        <p:nvSpPr>
          <p:cNvPr id="8" name="TextBox 7">
            <a:extLst>
              <a:ext uri="{FF2B5EF4-FFF2-40B4-BE49-F238E27FC236}">
                <a16:creationId xmlns:a16="http://schemas.microsoft.com/office/drawing/2014/main" id="{6403B0F2-F3BA-40D7-93EB-23C11FD81F72}"/>
              </a:ext>
            </a:extLst>
          </p:cNvPr>
          <p:cNvSpPr txBox="1"/>
          <p:nvPr/>
        </p:nvSpPr>
        <p:spPr>
          <a:xfrm>
            <a:off x="5296437" y="3800835"/>
            <a:ext cx="6647913" cy="1754326"/>
          </a:xfrm>
          <a:prstGeom prst="rect">
            <a:avLst/>
          </a:prstGeom>
          <a:noFill/>
        </p:spPr>
        <p:txBody>
          <a:bodyPr wrap="square" rtlCol="0">
            <a:spAutoFit/>
          </a:bodyPr>
          <a:lstStyle/>
          <a:p>
            <a:pPr algn="r"/>
            <a:r>
              <a:rPr lang="en-US" sz="3600" dirty="0"/>
              <a:t>Beau Rivage Resort &amp; Casino</a:t>
            </a:r>
          </a:p>
          <a:p>
            <a:pPr algn="r"/>
            <a:r>
              <a:rPr lang="en-US" sz="3600" dirty="0"/>
              <a:t>Biloxi, MS</a:t>
            </a:r>
          </a:p>
          <a:p>
            <a:pPr algn="r"/>
            <a:r>
              <a:rPr lang="en-US" sz="3600" dirty="0"/>
              <a:t>March 29-31</a:t>
            </a:r>
          </a:p>
        </p:txBody>
      </p:sp>
    </p:spTree>
    <p:extLst>
      <p:ext uri="{BB962C8B-B14F-4D97-AF65-F5344CB8AC3E}">
        <p14:creationId xmlns:p14="http://schemas.microsoft.com/office/powerpoint/2010/main" val="3498307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3C5EB-F331-4521-ABB6-EEEEA65B37B1}"/>
              </a:ext>
            </a:extLst>
          </p:cNvPr>
          <p:cNvSpPr>
            <a:spLocks noGrp="1"/>
          </p:cNvSpPr>
          <p:nvPr>
            <p:ph type="ctrTitle"/>
          </p:nvPr>
        </p:nvSpPr>
        <p:spPr/>
        <p:txBody>
          <a:bodyPr/>
          <a:lstStyle/>
          <a:p>
            <a:r>
              <a:rPr lang="en-US" dirty="0">
                <a:latin typeface="Calibri" panose="020F0502020204030204" pitchFamily="34" charset="0"/>
                <a:cs typeface="Calibri" panose="020F0502020204030204" pitchFamily="34" charset="0"/>
              </a:rPr>
              <a:t>2022 Disaster Credits</a:t>
            </a:r>
          </a:p>
        </p:txBody>
      </p:sp>
      <p:sp>
        <p:nvSpPr>
          <p:cNvPr id="3" name="Subtitle 2">
            <a:extLst>
              <a:ext uri="{FF2B5EF4-FFF2-40B4-BE49-F238E27FC236}">
                <a16:creationId xmlns:a16="http://schemas.microsoft.com/office/drawing/2014/main" id="{3B4A4338-0E04-4B72-96B1-8607524294EE}"/>
              </a:ext>
            </a:extLst>
          </p:cNvPr>
          <p:cNvSpPr>
            <a:spLocks noGrp="1"/>
          </p:cNvSpPr>
          <p:nvPr>
            <p:ph type="subTitle" idx="1"/>
          </p:nvPr>
        </p:nvSpPr>
        <p:spPr/>
        <p:txBody>
          <a:bodyPr>
            <a:normAutofit/>
          </a:bodyPr>
          <a:lstStyle/>
          <a:p>
            <a:r>
              <a:rPr lang="en-US" sz="2800" dirty="0">
                <a:latin typeface="Calibri" panose="020F0502020204030204" pitchFamily="34" charset="0"/>
                <a:cs typeface="Calibri" panose="020F0502020204030204" pitchFamily="34" charset="0"/>
              </a:rPr>
              <a:t>Special Cycle</a:t>
            </a:r>
          </a:p>
        </p:txBody>
      </p:sp>
    </p:spTree>
    <p:extLst>
      <p:ext uri="{BB962C8B-B14F-4D97-AF65-F5344CB8AC3E}">
        <p14:creationId xmlns:p14="http://schemas.microsoft.com/office/powerpoint/2010/main" val="2208061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8742D-DD8C-408B-8B72-A5CD9A952826}"/>
              </a:ext>
            </a:extLst>
          </p:cNvPr>
          <p:cNvSpPr>
            <a:spLocks noGrp="1"/>
          </p:cNvSpPr>
          <p:nvPr>
            <p:ph type="title"/>
          </p:nvPr>
        </p:nvSpPr>
        <p:spPr/>
        <p:txBody>
          <a:bodyPr>
            <a:normAutofit/>
          </a:bodyPr>
          <a:lstStyle/>
          <a:p>
            <a:r>
              <a:rPr lang="en-US" sz="3600" dirty="0">
                <a:latin typeface="Calibri" panose="020F0502020204030204" pitchFamily="34" charset="0"/>
                <a:cs typeface="Calibri" panose="020F0502020204030204" pitchFamily="34" charset="0"/>
              </a:rPr>
              <a:t>IRS Notice 2021-45</a:t>
            </a:r>
            <a:br>
              <a:rPr lang="en-US" sz="36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August 2, 2021</a:t>
            </a:r>
            <a:endParaRPr lang="en-US" sz="36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7243F256-3E09-458B-989A-B9286C615077}"/>
              </a:ext>
            </a:extLst>
          </p:cNvPr>
          <p:cNvSpPr>
            <a:spLocks noGrp="1"/>
          </p:cNvSpPr>
          <p:nvPr>
            <p:ph idx="1"/>
          </p:nvPr>
        </p:nvSpPr>
        <p:spPr/>
        <p:txBody>
          <a:bodyPr>
            <a:normAutofit fontScale="85000" lnSpcReduction="20000"/>
          </a:bodyPr>
          <a:lstStyle/>
          <a:p>
            <a:r>
              <a:rPr lang="en-US" dirty="0">
                <a:latin typeface="Calibri" panose="020F0502020204030204" pitchFamily="34" charset="0"/>
                <a:ea typeface="Calibri" panose="020F0502020204030204" pitchFamily="34" charset="0"/>
              </a:rPr>
              <a:t>Summarizes requirements detailed in </a:t>
            </a:r>
            <a:r>
              <a:rPr lang="en-US" sz="2800" dirty="0">
                <a:effectLst/>
                <a:latin typeface="Calibri" panose="020F0502020204030204" pitchFamily="34" charset="0"/>
                <a:ea typeface="Calibri" panose="020F0502020204030204" pitchFamily="34" charset="0"/>
              </a:rPr>
              <a:t>Taxpayer Certainty and Disaster Tax Relief Act of 2020 (amended CARES Act)</a:t>
            </a:r>
          </a:p>
          <a:p>
            <a:pPr marL="0" indent="0">
              <a:buNone/>
            </a:pPr>
            <a:endParaRPr lang="en-US" dirty="0">
              <a:effectLst/>
              <a:latin typeface="Calibri" panose="020F0502020204030204" pitchFamily="34" charset="0"/>
              <a:ea typeface="Calibri" panose="020F0502020204030204" pitchFamily="34" charset="0"/>
            </a:endParaRPr>
          </a:p>
          <a:p>
            <a:pPr>
              <a:spcBef>
                <a:spcPts val="0"/>
              </a:spcBef>
            </a:pPr>
            <a:r>
              <a:rPr lang="en-US" dirty="0">
                <a:effectLst/>
                <a:latin typeface="Calibri" panose="020F0502020204030204" pitchFamily="34" charset="0"/>
                <a:ea typeface="Calibri" panose="020F0502020204030204" pitchFamily="34" charset="0"/>
              </a:rPr>
              <a:t>Defines a Qualified Disaster Zone as the portion of any qualified disaster area which was determined by the President during the period beginning on January 1, 2020, and ending on February 25, 2021 (Section 305)</a:t>
            </a:r>
          </a:p>
          <a:p>
            <a:pPr>
              <a:spcBef>
                <a:spcPts val="0"/>
              </a:spcBef>
            </a:pPr>
            <a:endParaRPr lang="en-US" dirty="0">
              <a:effectLst/>
              <a:latin typeface="Calibri" panose="020F0502020204030204" pitchFamily="34" charset="0"/>
              <a:ea typeface="Calibri" panose="020F0502020204030204" pitchFamily="34" charset="0"/>
            </a:endParaRPr>
          </a:p>
          <a:p>
            <a:pPr>
              <a:spcBef>
                <a:spcPts val="0"/>
              </a:spcBef>
            </a:pPr>
            <a:r>
              <a:rPr lang="en-US" dirty="0">
                <a:latin typeface="Calibri" panose="020F0502020204030204" pitchFamily="34" charset="0"/>
                <a:ea typeface="Calibri" panose="020F0502020204030204" pitchFamily="34" charset="0"/>
              </a:rPr>
              <a:t>Incident Period: O</a:t>
            </a:r>
            <a:r>
              <a:rPr lang="en-US" dirty="0">
                <a:effectLst/>
                <a:latin typeface="Calibri" panose="020F0502020204030204" pitchFamily="34" charset="0"/>
                <a:ea typeface="Calibri" panose="020F0502020204030204" pitchFamily="34" charset="0"/>
              </a:rPr>
              <a:t>n or after December 28, 2019, and before or on December 27, 2020 (Section 301)</a:t>
            </a:r>
          </a:p>
          <a:p>
            <a:pPr marL="0" indent="0">
              <a:spcBef>
                <a:spcPts val="0"/>
              </a:spcBef>
              <a:buNone/>
            </a:pPr>
            <a:endParaRPr lang="en-US" dirty="0">
              <a:effectLst/>
              <a:latin typeface="Calibri" panose="020F0502020204030204" pitchFamily="34" charset="0"/>
              <a:ea typeface="Calibri" panose="020F0502020204030204" pitchFamily="34" charset="0"/>
            </a:endParaRPr>
          </a:p>
          <a:p>
            <a:pPr>
              <a:spcBef>
                <a:spcPts val="0"/>
              </a:spcBef>
            </a:pPr>
            <a:r>
              <a:rPr lang="en-US" dirty="0">
                <a:latin typeface="Calibri" panose="020F0502020204030204" pitchFamily="34" charset="0"/>
                <a:ea typeface="Calibri" panose="020F0502020204030204" pitchFamily="34" charset="0"/>
              </a:rPr>
              <a:t>D</a:t>
            </a:r>
            <a:r>
              <a:rPr lang="en-US" dirty="0">
                <a:effectLst/>
                <a:latin typeface="Calibri" panose="020F0502020204030204" pitchFamily="34" charset="0"/>
                <a:ea typeface="Calibri" panose="020F0502020204030204" pitchFamily="34" charset="0"/>
              </a:rPr>
              <a:t>isaster LIHTCs are equal to the lesser of $3.50 multiplied by the population in the disaster zones or 65% of the state LIHTC ceiling for calendar year 2020 (Section 301)</a:t>
            </a:r>
          </a:p>
          <a:p>
            <a:r>
              <a:rPr lang="en-US" dirty="0">
                <a:effectLst/>
                <a:latin typeface="Calibri" panose="020F0502020204030204" pitchFamily="34" charset="0"/>
                <a:ea typeface="Calibri" panose="020F0502020204030204" pitchFamily="34" charset="0"/>
              </a:rPr>
              <a:t>Identifies States (11) and Counties eligible for the credits and combined populations</a:t>
            </a:r>
          </a:p>
          <a:p>
            <a:pPr marL="0" indent="0">
              <a:buNone/>
            </a:pPr>
            <a:endParaRPr lang="en-US"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4193941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28B22-90E4-4953-9B4D-08DDD8E0C01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Available Annual Credit Authority</a:t>
            </a:r>
          </a:p>
        </p:txBody>
      </p:sp>
      <p:sp>
        <p:nvSpPr>
          <p:cNvPr id="3" name="Content Placeholder 2">
            <a:extLst>
              <a:ext uri="{FF2B5EF4-FFF2-40B4-BE49-F238E27FC236}">
                <a16:creationId xmlns:a16="http://schemas.microsoft.com/office/drawing/2014/main" id="{8B029D17-A5A6-4886-8530-040FA7700F13}"/>
              </a:ext>
            </a:extLst>
          </p:cNvPr>
          <p:cNvSpPr>
            <a:spLocks noGrp="1"/>
          </p:cNvSpPr>
          <p:nvPr>
            <p:ph idx="1"/>
          </p:nvPr>
        </p:nvSpPr>
        <p:spPr/>
        <p:txBody>
          <a:bodyPr/>
          <a:lstStyle/>
          <a:p>
            <a:r>
              <a:rPr lang="en-US" dirty="0">
                <a:effectLst/>
                <a:latin typeface="Calibri" panose="020F0502020204030204" pitchFamily="34" charset="0"/>
                <a:ea typeface="Calibri" panose="020F0502020204030204" pitchFamily="34" charset="0"/>
              </a:rPr>
              <a:t>2021 and 2022</a:t>
            </a:r>
          </a:p>
          <a:p>
            <a:r>
              <a:rPr lang="en-US" dirty="0">
                <a:effectLst/>
                <a:latin typeface="Calibri" panose="020F0502020204030204" pitchFamily="34" charset="0"/>
                <a:ea typeface="Calibri" panose="020F0502020204030204" pitchFamily="34" charset="0"/>
              </a:rPr>
              <a:t>Population figure used for credit calculation is county-level estimates as of July 1, 2019 (US Census Bureau 3/26/2020) </a:t>
            </a:r>
          </a:p>
          <a:p>
            <a:r>
              <a:rPr lang="en-US" dirty="0">
                <a:effectLst/>
                <a:latin typeface="Calibri" panose="020F0502020204030204" pitchFamily="34" charset="0"/>
                <a:ea typeface="Calibri" panose="020F0502020204030204" pitchFamily="34" charset="0"/>
              </a:rPr>
              <a:t>Combined County Population:		667,359 </a:t>
            </a:r>
          </a:p>
          <a:p>
            <a:r>
              <a:rPr lang="en-US" dirty="0">
                <a:latin typeface="Calibri" panose="020F0502020204030204" pitchFamily="34" charset="0"/>
                <a:ea typeface="Calibri" panose="020F0502020204030204" pitchFamily="34" charset="0"/>
              </a:rPr>
              <a:t>Available Annual Credit Authority: 	</a:t>
            </a:r>
            <a:r>
              <a:rPr lang="en-US" dirty="0">
                <a:effectLst/>
                <a:latin typeface="Calibri" panose="020F0502020204030204" pitchFamily="34" charset="0"/>
                <a:ea typeface="Calibri" panose="020F0502020204030204" pitchFamily="34" charset="0"/>
              </a:rPr>
              <a:t>$4,671,513 </a:t>
            </a:r>
          </a:p>
          <a:p>
            <a:endParaRPr lang="en-US" dirty="0"/>
          </a:p>
        </p:txBody>
      </p:sp>
    </p:spTree>
    <p:extLst>
      <p:ext uri="{BB962C8B-B14F-4D97-AF65-F5344CB8AC3E}">
        <p14:creationId xmlns:p14="http://schemas.microsoft.com/office/powerpoint/2010/main" val="3440205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46B68-FCC2-4ECB-A6CB-FB99A6D351F0}"/>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Eligible Counties</a:t>
            </a:r>
          </a:p>
        </p:txBody>
      </p:sp>
      <p:sp>
        <p:nvSpPr>
          <p:cNvPr id="3" name="Content Placeholder 2">
            <a:extLst>
              <a:ext uri="{FF2B5EF4-FFF2-40B4-BE49-F238E27FC236}">
                <a16:creationId xmlns:a16="http://schemas.microsoft.com/office/drawing/2014/main" id="{9EB18ADD-1DD8-4535-B03D-BF45792D31CD}"/>
              </a:ext>
            </a:extLst>
          </p:cNvPr>
          <p:cNvSpPr>
            <a:spLocks noGrp="1"/>
          </p:cNvSpPr>
          <p:nvPr>
            <p:ph idx="1"/>
          </p:nvPr>
        </p:nvSpPr>
        <p:spPr/>
        <p:txBody>
          <a:bodyPr/>
          <a:lstStyle/>
          <a:p>
            <a:pPr marL="0" marR="0">
              <a:spcBef>
                <a:spcPts val="0"/>
              </a:spcBef>
              <a:spcAft>
                <a:spcPts val="0"/>
              </a:spcAft>
            </a:pPr>
            <a:r>
              <a:rPr lang="en-US" sz="2800" dirty="0">
                <a:effectLst/>
                <a:latin typeface="Calibri" panose="020F0502020204030204" pitchFamily="34" charset="0"/>
                <a:ea typeface="Calibri" panose="020F0502020204030204" pitchFamily="34" charset="0"/>
              </a:rPr>
              <a:t>The President of the United States issued major declarations in 11   States and Puerto Rico that met the criteria of the Act.</a:t>
            </a:r>
          </a:p>
          <a:p>
            <a:r>
              <a:rPr lang="en-US" sz="2800" dirty="0">
                <a:effectLst/>
                <a:latin typeface="Calibri" panose="020F0502020204030204" pitchFamily="34" charset="0"/>
                <a:ea typeface="Calibri" panose="020F0502020204030204" pitchFamily="34" charset="0"/>
              </a:rPr>
              <a:t>Mississippi counties (15)</a:t>
            </a:r>
          </a:p>
          <a:p>
            <a:pPr marL="457200" lvl="1" indent="0">
              <a:buNone/>
            </a:pPr>
            <a:r>
              <a:rPr lang="en-US" dirty="0">
                <a:effectLst/>
                <a:latin typeface="Calibri" panose="020F0502020204030204" pitchFamily="34" charset="0"/>
                <a:ea typeface="Calibri" panose="020F0502020204030204" pitchFamily="34" charset="0"/>
              </a:rPr>
              <a:t> Clarke, Covington, George, Greene, Grenada, Hancock, Harrison, Jackson, Jasper, Jefferson Davis, Jones, Lawrence, Panola, Stone, and Walthall.</a:t>
            </a:r>
          </a:p>
          <a:p>
            <a:endParaRPr lang="en-US" dirty="0"/>
          </a:p>
        </p:txBody>
      </p:sp>
    </p:spTree>
    <p:extLst>
      <p:ext uri="{BB962C8B-B14F-4D97-AF65-F5344CB8AC3E}">
        <p14:creationId xmlns:p14="http://schemas.microsoft.com/office/powerpoint/2010/main" val="1848451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5FF026B9-DC02-43FF-B69E-20A1821D36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Tree>
    <p:extLst>
      <p:ext uri="{BB962C8B-B14F-4D97-AF65-F5344CB8AC3E}">
        <p14:creationId xmlns:p14="http://schemas.microsoft.com/office/powerpoint/2010/main" val="4286540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BA5C2-F109-4E2E-A31E-2274B44EFD35}"/>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Disaster Declarations</a:t>
            </a:r>
          </a:p>
        </p:txBody>
      </p:sp>
      <p:sp>
        <p:nvSpPr>
          <p:cNvPr id="3" name="Content Placeholder 2">
            <a:extLst>
              <a:ext uri="{FF2B5EF4-FFF2-40B4-BE49-F238E27FC236}">
                <a16:creationId xmlns:a16="http://schemas.microsoft.com/office/drawing/2014/main" id="{69302958-89ED-4E58-8A79-5CE41F9EF6C5}"/>
              </a:ext>
            </a:extLst>
          </p:cNvPr>
          <p:cNvSpPr>
            <a:spLocks noGrp="1"/>
          </p:cNvSpPr>
          <p:nvPr>
            <p:ph idx="1"/>
          </p:nvPr>
        </p:nvSpPr>
        <p:spPr/>
        <p:txBody>
          <a:bodyPr>
            <a:normAutofit fontScale="92500"/>
          </a:bodyPr>
          <a:lstStyle/>
          <a:p>
            <a:pPr marL="0" marR="0">
              <a:spcBef>
                <a:spcPts val="0"/>
              </a:spcBef>
              <a:spcAft>
                <a:spcPts val="0"/>
              </a:spcAft>
            </a:pPr>
            <a:r>
              <a:rPr lang="en-US" dirty="0">
                <a:latin typeface="Calibri" panose="020F0502020204030204" pitchFamily="34" charset="0"/>
                <a:ea typeface="Calibri" panose="020F0502020204030204" pitchFamily="34" charset="0"/>
              </a:rPr>
              <a:t>M</a:t>
            </a:r>
            <a:r>
              <a:rPr lang="en-US" sz="2800" dirty="0">
                <a:effectLst/>
                <a:latin typeface="Calibri" panose="020F0502020204030204" pitchFamily="34" charset="0"/>
                <a:ea typeface="Calibri" panose="020F0502020204030204" pitchFamily="34" charset="0"/>
              </a:rPr>
              <a:t>ajor disasters resulting in declarations meeting the criteria of the Act are:</a:t>
            </a:r>
          </a:p>
          <a:p>
            <a:pPr marL="0" marR="0">
              <a:spcBef>
                <a:spcPts val="0"/>
              </a:spcBef>
              <a:spcAft>
                <a:spcPts val="0"/>
              </a:spcAft>
            </a:pPr>
            <a:endParaRPr lang="en-US" sz="2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2800" dirty="0">
                <a:effectLst/>
                <a:latin typeface="Calibri" panose="020F0502020204030204" pitchFamily="34" charset="0"/>
                <a:ea typeface="Calibri" panose="020F0502020204030204" pitchFamily="34" charset="0"/>
              </a:rPr>
              <a:t>DR-4576-MS Hurricane Zeta </a:t>
            </a:r>
            <a:r>
              <a:rPr lang="en-US" sz="2800" u="sng" dirty="0">
                <a:solidFill>
                  <a:srgbClr val="0563C1"/>
                </a:solidFill>
                <a:effectLst/>
                <a:latin typeface="Times New Roman" panose="02020603050405020304" pitchFamily="18" charset="0"/>
                <a:ea typeface="Calibri" panose="020F0502020204030204" pitchFamily="34" charset="0"/>
              </a:rPr>
              <a:t> </a:t>
            </a:r>
            <a:endParaRPr lang="en-US" sz="2800" dirty="0">
              <a:effectLst/>
              <a:latin typeface="Calibri" panose="020F0502020204030204" pitchFamily="34" charset="0"/>
              <a:ea typeface="Calibri" panose="020F0502020204030204" pitchFamily="34" charset="0"/>
            </a:endParaRPr>
          </a:p>
          <a:p>
            <a:pPr marL="457200" lvl="1">
              <a:spcBef>
                <a:spcPts val="0"/>
              </a:spcBef>
            </a:pPr>
            <a:r>
              <a:rPr lang="en-US" dirty="0">
                <a:effectLst/>
                <a:latin typeface="Calibri" panose="020F0502020204030204" pitchFamily="34" charset="0"/>
                <a:ea typeface="Calibri" panose="020F0502020204030204" pitchFamily="34" charset="0"/>
              </a:rPr>
              <a:t>George, Greene, Hancock, Harrison, Jackson, and Stone</a:t>
            </a:r>
          </a:p>
          <a:p>
            <a:pPr marL="457200" lvl="1">
              <a:spcBef>
                <a:spcPts val="0"/>
              </a:spcBef>
            </a:pPr>
            <a:r>
              <a:rPr lang="en-US" dirty="0">
                <a:effectLst/>
                <a:latin typeface="Calibri" panose="020F0502020204030204" pitchFamily="34" charset="0"/>
                <a:ea typeface="Calibri" panose="020F0502020204030204" pitchFamily="34" charset="0"/>
              </a:rPr>
              <a:t>1,607 households impacted ranging from destroyed, to minor and major damage</a:t>
            </a:r>
          </a:p>
          <a:p>
            <a:pPr marL="0" marR="0" indent="0">
              <a:spcBef>
                <a:spcPts val="0"/>
              </a:spcBef>
              <a:spcAft>
                <a:spcPts val="0"/>
              </a:spcAft>
              <a:buNone/>
            </a:pPr>
            <a:r>
              <a:rPr lang="en-US" sz="2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2800" dirty="0">
                <a:effectLst/>
                <a:latin typeface="Calibri" panose="020F0502020204030204" pitchFamily="34" charset="0"/>
                <a:ea typeface="Calibri" panose="020F0502020204030204" pitchFamily="34" charset="0"/>
              </a:rPr>
              <a:t>DR-4536-MS Severe Storms, Tornadoes, Straight-line Winds, and Flooding.</a:t>
            </a:r>
          </a:p>
          <a:p>
            <a:pPr marL="457200" lvl="1">
              <a:spcBef>
                <a:spcPts val="0"/>
              </a:spcBef>
            </a:pPr>
            <a:r>
              <a:rPr lang="en-US" dirty="0">
                <a:effectLst/>
                <a:latin typeface="Calibri" panose="020F0502020204030204" pitchFamily="34" charset="0"/>
                <a:ea typeface="Calibri" panose="020F0502020204030204" pitchFamily="34" charset="0"/>
              </a:rPr>
              <a:t>Covington, Jefferson Davis, and Jones</a:t>
            </a:r>
          </a:p>
          <a:p>
            <a:pPr marL="457200" lvl="1">
              <a:spcBef>
                <a:spcPts val="0"/>
              </a:spcBef>
            </a:pPr>
            <a:r>
              <a:rPr lang="en-US" dirty="0">
                <a:effectLst/>
                <a:latin typeface="Calibri" panose="020F0502020204030204" pitchFamily="34" charset="0"/>
                <a:ea typeface="Calibri" panose="020F0502020204030204" pitchFamily="34" charset="0"/>
              </a:rPr>
              <a:t>543 households impacted ranging from destroyed, to minor and major damage</a:t>
            </a:r>
          </a:p>
          <a:p>
            <a:pPr marL="457200" lvl="1">
              <a:spcBef>
                <a:spcPts val="0"/>
              </a:spcBef>
            </a:pPr>
            <a:endParaRPr lang="en-US" dirty="0">
              <a:latin typeface="Calibri" panose="020F0502020204030204" pitchFamily="34" charset="0"/>
              <a:ea typeface="Calibri" panose="020F0502020204030204" pitchFamily="34" charset="0"/>
            </a:endParaRPr>
          </a:p>
          <a:p>
            <a:pPr marL="228600" lvl="1" indent="0">
              <a:spcBef>
                <a:spcPts val="0"/>
              </a:spcBef>
              <a:buNone/>
            </a:pPr>
            <a:r>
              <a:rPr lang="en-US" dirty="0">
                <a:effectLst/>
                <a:latin typeface="Calibri" panose="020F0502020204030204" pitchFamily="34" charset="0"/>
                <a:ea typeface="Calibri" panose="020F0502020204030204" pitchFamily="34" charset="0"/>
              </a:rPr>
              <a:t>*Source: www.fema.org</a:t>
            </a:r>
          </a:p>
          <a:p>
            <a:endParaRPr lang="en-US" dirty="0"/>
          </a:p>
        </p:txBody>
      </p:sp>
    </p:spTree>
    <p:extLst>
      <p:ext uri="{BB962C8B-B14F-4D97-AF65-F5344CB8AC3E}">
        <p14:creationId xmlns:p14="http://schemas.microsoft.com/office/powerpoint/2010/main" val="123453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8F004-AE26-43C4-AFFC-023C6E8AADD7}"/>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Key Dates</a:t>
            </a:r>
          </a:p>
        </p:txBody>
      </p:sp>
      <p:sp>
        <p:nvSpPr>
          <p:cNvPr id="3" name="Content Placeholder 2">
            <a:extLst>
              <a:ext uri="{FF2B5EF4-FFF2-40B4-BE49-F238E27FC236}">
                <a16:creationId xmlns:a16="http://schemas.microsoft.com/office/drawing/2014/main" id="{1C049CE4-B9C5-4BD0-8712-D6DBF9542B85}"/>
              </a:ext>
            </a:extLst>
          </p:cNvPr>
          <p:cNvSpPr>
            <a:spLocks noGrp="1"/>
          </p:cNvSpPr>
          <p:nvPr>
            <p:ph sz="half" idx="1"/>
          </p:nvPr>
        </p:nvSpPr>
        <p:spPr>
          <a:xfrm>
            <a:off x="838199" y="1825625"/>
            <a:ext cx="6034089" cy="4351338"/>
          </a:xfrm>
        </p:spPr>
        <p:txBody>
          <a:bodyPr/>
          <a:lstStyle/>
          <a:p>
            <a:r>
              <a:rPr lang="en-US" dirty="0">
                <a:latin typeface="Calibri" panose="020F0502020204030204" pitchFamily="34" charset="0"/>
                <a:cs typeface="Calibri" panose="020F0502020204030204" pitchFamily="34" charset="0"/>
              </a:rPr>
              <a:t>Application Cycle				</a:t>
            </a:r>
          </a:p>
          <a:p>
            <a:r>
              <a:rPr lang="en-US" dirty="0">
                <a:latin typeface="Calibri" panose="020F0502020204030204" pitchFamily="34" charset="0"/>
                <a:cs typeface="Calibri" panose="020F0502020204030204" pitchFamily="34" charset="0"/>
              </a:rPr>
              <a:t>Technical Assistance</a:t>
            </a:r>
          </a:p>
          <a:p>
            <a:r>
              <a:rPr lang="en-US" dirty="0">
                <a:latin typeface="Calibri" panose="020F0502020204030204" pitchFamily="34" charset="0"/>
                <a:cs typeface="Calibri" panose="020F0502020204030204" pitchFamily="34" charset="0"/>
              </a:rPr>
              <a:t>Compliance Verification</a:t>
            </a:r>
          </a:p>
          <a:p>
            <a:r>
              <a:rPr lang="en-US" dirty="0">
                <a:latin typeface="Calibri" panose="020F0502020204030204" pitchFamily="34" charset="0"/>
                <a:cs typeface="Calibri" panose="020F0502020204030204" pitchFamily="34" charset="0"/>
              </a:rPr>
              <a:t>Waiver Request</a:t>
            </a:r>
          </a:p>
          <a:p>
            <a:r>
              <a:rPr lang="en-US" dirty="0">
                <a:latin typeface="Calibri" panose="020F0502020204030204" pitchFamily="34" charset="0"/>
                <a:cs typeface="Calibri" panose="020F0502020204030204" pitchFamily="34" charset="0"/>
              </a:rPr>
              <a:t>Evidence of Community Notification</a:t>
            </a:r>
          </a:p>
          <a:p>
            <a:pPr marL="0" indent="0">
              <a:buNone/>
            </a:pPr>
            <a:endParaRPr lang="en-US" dirty="0"/>
          </a:p>
          <a:p>
            <a:pPr marL="0" indent="0">
              <a:buNone/>
            </a:pPr>
            <a:endParaRPr lang="en-US" sz="2400" dirty="0">
              <a:latin typeface="Calibri" panose="020F0502020204030204" pitchFamily="34" charset="0"/>
              <a:cs typeface="Calibri" panose="020F0502020204030204" pitchFamily="34" charset="0"/>
            </a:endParaRPr>
          </a:p>
          <a:p>
            <a:pPr marL="0" indent="0">
              <a:buNone/>
            </a:pPr>
            <a:r>
              <a:rPr lang="en-US" sz="2400" dirty="0">
                <a:latin typeface="Calibri" panose="020F0502020204030204" pitchFamily="34" charset="0"/>
                <a:cs typeface="Calibri" panose="020F0502020204030204" pitchFamily="34" charset="0"/>
              </a:rPr>
              <a:t>*Resubmit Compliance letter if applied in 2022 Cycle</a:t>
            </a:r>
          </a:p>
        </p:txBody>
      </p:sp>
      <p:sp>
        <p:nvSpPr>
          <p:cNvPr id="4" name="Content Placeholder 3">
            <a:extLst>
              <a:ext uri="{FF2B5EF4-FFF2-40B4-BE49-F238E27FC236}">
                <a16:creationId xmlns:a16="http://schemas.microsoft.com/office/drawing/2014/main" id="{EB18FE17-F502-42D5-8949-01A4BB62E75A}"/>
              </a:ext>
            </a:extLst>
          </p:cNvPr>
          <p:cNvSpPr>
            <a:spLocks noGrp="1"/>
          </p:cNvSpPr>
          <p:nvPr>
            <p:ph sz="half" idx="2"/>
          </p:nvPr>
        </p:nvSpPr>
        <p:spPr>
          <a:xfrm>
            <a:off x="7319960" y="1836737"/>
            <a:ext cx="6034089" cy="4532312"/>
          </a:xfrm>
        </p:spPr>
        <p:txBody>
          <a:bodyPr/>
          <a:lstStyle/>
          <a:p>
            <a:pPr marL="0" indent="0">
              <a:buNone/>
            </a:pPr>
            <a:r>
              <a:rPr lang="en-US" dirty="0">
                <a:latin typeface="Calibri" panose="020F0502020204030204" pitchFamily="34" charset="0"/>
                <a:cs typeface="Calibri" panose="020F0502020204030204" pitchFamily="34" charset="0"/>
              </a:rPr>
              <a:t>July 11-15</a:t>
            </a:r>
          </a:p>
          <a:p>
            <a:pPr marL="0" indent="0">
              <a:buNone/>
            </a:pPr>
            <a:r>
              <a:rPr lang="en-US" dirty="0">
                <a:latin typeface="Calibri" panose="020F0502020204030204" pitchFamily="34" charset="0"/>
                <a:cs typeface="Calibri" panose="020F0502020204030204" pitchFamily="34" charset="0"/>
              </a:rPr>
              <a:t>April 20-July 9</a:t>
            </a:r>
          </a:p>
          <a:p>
            <a:pPr marL="0" indent="0">
              <a:buNone/>
            </a:pPr>
            <a:r>
              <a:rPr lang="en-US" dirty="0">
                <a:latin typeface="Calibri" panose="020F0502020204030204" pitchFamily="34" charset="0"/>
                <a:cs typeface="Calibri" panose="020F0502020204030204" pitchFamily="34" charset="0"/>
              </a:rPr>
              <a:t>May 11</a:t>
            </a:r>
          </a:p>
          <a:p>
            <a:pPr marL="0" indent="0">
              <a:buNone/>
            </a:pPr>
            <a:r>
              <a:rPr lang="en-US" dirty="0">
                <a:latin typeface="Calibri" panose="020F0502020204030204" pitchFamily="34" charset="0"/>
                <a:cs typeface="Calibri" panose="020F0502020204030204" pitchFamily="34" charset="0"/>
              </a:rPr>
              <a:t>June 1</a:t>
            </a:r>
          </a:p>
          <a:p>
            <a:pPr marL="0" indent="0">
              <a:buNone/>
            </a:pPr>
            <a:r>
              <a:rPr lang="en-US" dirty="0">
                <a:latin typeface="Calibri" panose="020F0502020204030204" pitchFamily="34" charset="0"/>
                <a:cs typeface="Calibri" panose="020F0502020204030204" pitchFamily="34" charset="0"/>
              </a:rPr>
              <a:t>July 1</a:t>
            </a:r>
          </a:p>
          <a:p>
            <a:pPr marL="0" indent="0">
              <a:buNone/>
            </a:pP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0295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82475-7704-4C4D-89C7-293DF61378FD}"/>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QAP Amendments</a:t>
            </a:r>
          </a:p>
        </p:txBody>
      </p:sp>
      <p:sp>
        <p:nvSpPr>
          <p:cNvPr id="3" name="Content Placeholder 2">
            <a:extLst>
              <a:ext uri="{FF2B5EF4-FFF2-40B4-BE49-F238E27FC236}">
                <a16:creationId xmlns:a16="http://schemas.microsoft.com/office/drawing/2014/main" id="{C6E31E79-A246-43E9-B8FF-33B770D47F9E}"/>
              </a:ext>
            </a:extLst>
          </p:cNvPr>
          <p:cNvSpPr>
            <a:spLocks noGrp="1"/>
          </p:cNvSpPr>
          <p:nvPr>
            <p:ph idx="1"/>
          </p:nvPr>
        </p:nvSpPr>
        <p:spPr/>
        <p:txBody>
          <a:bodyPr>
            <a:normAutofit fontScale="70000" lnSpcReduction="20000"/>
          </a:bodyPr>
          <a:lstStyle/>
          <a:p>
            <a:r>
              <a:rPr lang="en-US" dirty="0">
                <a:latin typeface="Calibri" panose="020F0502020204030204" pitchFamily="34" charset="0"/>
                <a:cs typeface="Calibri" panose="020F0502020204030204" pitchFamily="34" charset="0"/>
              </a:rPr>
              <a:t>Public Hearing</a:t>
            </a:r>
          </a:p>
          <a:p>
            <a:r>
              <a:rPr lang="en-US" dirty="0">
                <a:latin typeface="Calibri" panose="020F0502020204030204" pitchFamily="34" charset="0"/>
                <a:cs typeface="Calibri" panose="020F0502020204030204" pitchFamily="34" charset="0"/>
              </a:rPr>
              <a:t>Separate online application </a:t>
            </a:r>
          </a:p>
          <a:p>
            <a:r>
              <a:rPr lang="en-US" dirty="0">
                <a:latin typeface="Calibri" panose="020F0502020204030204" pitchFamily="34" charset="0"/>
                <a:cs typeface="Calibri" panose="020F0502020204030204" pitchFamily="34" charset="0"/>
              </a:rPr>
              <a:t>Maximum Annual Credit Award: $750,000</a:t>
            </a:r>
          </a:p>
          <a:p>
            <a:r>
              <a:rPr lang="en-US" dirty="0">
                <a:latin typeface="Calibri" panose="020F0502020204030204" pitchFamily="34" charset="0"/>
                <a:cs typeface="Calibri" panose="020F0502020204030204" pitchFamily="34" charset="0"/>
              </a:rPr>
              <a:t>Set-Asides remain the same</a:t>
            </a:r>
          </a:p>
          <a:p>
            <a:r>
              <a:rPr lang="en-US" dirty="0">
                <a:latin typeface="Calibri" panose="020F0502020204030204" pitchFamily="34" charset="0"/>
                <a:cs typeface="Calibri" panose="020F0502020204030204" pitchFamily="34" charset="0"/>
              </a:rPr>
              <a:t>Allowance for $1,500,000 for 60 or more units has been removed</a:t>
            </a:r>
          </a:p>
          <a:p>
            <a:r>
              <a:rPr lang="en-US" dirty="0">
                <a:latin typeface="Calibri" panose="020F0502020204030204" pitchFamily="34" charset="0"/>
                <a:cs typeface="Calibri" panose="020F0502020204030204" pitchFamily="34" charset="0"/>
              </a:rPr>
              <a:t>Only one award per applicant</a:t>
            </a:r>
          </a:p>
          <a:p>
            <a:r>
              <a:rPr lang="en-US" dirty="0">
                <a:latin typeface="Calibri" panose="020F0502020204030204" pitchFamily="34" charset="0"/>
                <a:cs typeface="Calibri" panose="020F0502020204030204" pitchFamily="34" charset="0"/>
              </a:rPr>
              <a:t>Site Location modified</a:t>
            </a:r>
          </a:p>
          <a:p>
            <a:pPr lvl="1"/>
            <a:r>
              <a:rPr lang="en-US" dirty="0">
                <a:latin typeface="Calibri" panose="020F0502020204030204" pitchFamily="34" charset="0"/>
                <a:cs typeface="Calibri" panose="020F0502020204030204" pitchFamily="34" charset="0"/>
              </a:rPr>
              <a:t>10 points if wholly located in a Qualified Disaster Zone</a:t>
            </a:r>
          </a:p>
          <a:p>
            <a:pPr lvl="1"/>
            <a:r>
              <a:rPr lang="en-US" dirty="0">
                <a:latin typeface="Calibri" panose="020F0502020204030204" pitchFamily="34" charset="0"/>
                <a:cs typeface="Calibri" panose="020F0502020204030204" pitchFamily="34" charset="0"/>
              </a:rPr>
              <a:t>Submit MHC Layer Map evidencing disaster zone</a:t>
            </a:r>
          </a:p>
          <a:p>
            <a:r>
              <a:rPr lang="en-US" dirty="0">
                <a:latin typeface="Calibri" panose="020F0502020204030204" pitchFamily="34" charset="0"/>
                <a:cs typeface="Calibri" panose="020F0502020204030204" pitchFamily="34" charset="0"/>
              </a:rPr>
              <a:t>Over-concentration has been removed</a:t>
            </a:r>
          </a:p>
          <a:p>
            <a:pPr marL="0" indent="0">
              <a:buNone/>
            </a:pPr>
            <a:endParaRPr lang="en-US" dirty="0"/>
          </a:p>
          <a:p>
            <a:pPr marL="0" indent="0">
              <a:buNone/>
            </a:pPr>
            <a:endParaRPr lang="en-US" dirty="0"/>
          </a:p>
          <a:p>
            <a:pPr marL="0" indent="0">
              <a:buNone/>
            </a:pPr>
            <a:r>
              <a:rPr lang="en-US" dirty="0">
                <a:latin typeface="Calibri" panose="020F0502020204030204" pitchFamily="34" charset="0"/>
                <a:cs typeface="Calibri" panose="020F0502020204030204" pitchFamily="34" charset="0"/>
              </a:rPr>
              <a:t>*Final amendments issued in a Program Bulletin</a:t>
            </a:r>
          </a:p>
        </p:txBody>
      </p:sp>
    </p:spTree>
    <p:extLst>
      <p:ext uri="{BB962C8B-B14F-4D97-AF65-F5344CB8AC3E}">
        <p14:creationId xmlns:p14="http://schemas.microsoft.com/office/powerpoint/2010/main" val="1290698441"/>
      </p:ext>
    </p:extLst>
  </p:cSld>
  <p:clrMapOvr>
    <a:masterClrMapping/>
  </p:clrMapOvr>
</p:sld>
</file>

<file path=ppt/theme/theme1.xml><?xml version="1.0" encoding="utf-8"?>
<a:theme xmlns:a="http://schemas.openxmlformats.org/drawingml/2006/main" name="Office Theme">
  <a:themeElements>
    <a:clrScheme name="Custom 3">
      <a:dk1>
        <a:srgbClr val="021130"/>
      </a:dk1>
      <a:lt1>
        <a:sysClr val="window" lastClr="FFFFFF"/>
      </a:lt1>
      <a:dk2>
        <a:srgbClr val="021130"/>
      </a:dk2>
      <a:lt2>
        <a:srgbClr val="F2F2F2"/>
      </a:lt2>
      <a:accent1>
        <a:srgbClr val="35648A"/>
      </a:accent1>
      <a:accent2>
        <a:srgbClr val="BF8D43"/>
      </a:accent2>
      <a:accent3>
        <a:srgbClr val="A5A5A5"/>
      </a:accent3>
      <a:accent4>
        <a:srgbClr val="946E94"/>
      </a:accent4>
      <a:accent5>
        <a:srgbClr val="5B9BD5"/>
      </a:accent5>
      <a:accent6>
        <a:srgbClr val="F9BC30"/>
      </a:accent6>
      <a:hlink>
        <a:srgbClr val="0563C1"/>
      </a:hlink>
      <a:folHlink>
        <a:srgbClr val="954F72"/>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2192</TotalTime>
  <Words>456</Words>
  <Application>Microsoft Office PowerPoint</Application>
  <PresentationFormat>Widescreen</PresentationFormat>
  <Paragraphs>65</Paragraphs>
  <Slides>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Garamond</vt:lpstr>
      <vt:lpstr>Times New Roman</vt:lpstr>
      <vt:lpstr>Office Theme</vt:lpstr>
      <vt:lpstr>PowerPoint Presentation</vt:lpstr>
      <vt:lpstr>2022 Disaster Credits</vt:lpstr>
      <vt:lpstr>IRS Notice 2021-45 August 2, 2021</vt:lpstr>
      <vt:lpstr>Available Annual Credit Authority</vt:lpstr>
      <vt:lpstr>Eligible Counties</vt:lpstr>
      <vt:lpstr>PowerPoint Presentation</vt:lpstr>
      <vt:lpstr>Disaster Declarations</vt:lpstr>
      <vt:lpstr>Key Dates</vt:lpstr>
      <vt:lpstr>QAP Amendments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Brittany Sistrunk</dc:creator>
  <cp:lastModifiedBy>Cliff Holmes</cp:lastModifiedBy>
  <cp:revision>84</cp:revision>
  <cp:lastPrinted>2020-02-11T14:07:21Z</cp:lastPrinted>
  <dcterms:created xsi:type="dcterms:W3CDTF">2020-02-06T15:24:31Z</dcterms:created>
  <dcterms:modified xsi:type="dcterms:W3CDTF">2022-03-28T18:47:57Z</dcterms:modified>
</cp:coreProperties>
</file>